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47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           </a:t>
            </a:r>
            <a:r>
              <a:rPr lang="ru-RU" sz="3600" b="1" i="1" dirty="0" smtClean="0">
                <a:solidFill>
                  <a:srgbClr val="FF0000"/>
                </a:solidFill>
              </a:rPr>
              <a:t>Подвиг 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                  героя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9190" y="1714488"/>
            <a:ext cx="3614734" cy="434023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Во время Великой</a:t>
            </a:r>
          </a:p>
          <a:p>
            <a:pPr>
              <a:buNone/>
            </a:pPr>
            <a:r>
              <a:rPr lang="ru-RU" sz="4800" b="1" dirty="0" err="1" smtClean="0">
                <a:latin typeface="Monotype Corsiva" pitchFamily="66" charset="0"/>
              </a:rPr>
              <a:t>Отечественнойвойны.Рудаков</a:t>
            </a:r>
            <a:r>
              <a:rPr lang="ru-RU" sz="4800" b="1" dirty="0" smtClean="0">
                <a:latin typeface="Monotype Corsiva" pitchFamily="66" charset="0"/>
              </a:rPr>
              <a:t> командовал  танком 142-го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танкового батальона 95-й танковой бригады 9-го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танкового корпуса 65-й армии Белорусского фронта.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Отличился во время битвы за Днепр. В ночь с 19 на 20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октября 1943 года экипаж Рудакова переправился через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Днепр в районе посёлка </a:t>
            </a:r>
            <a:r>
              <a:rPr lang="ru-RU" sz="4800" b="1" dirty="0" err="1" smtClean="0">
                <a:latin typeface="Monotype Corsiva" pitchFamily="66" charset="0"/>
              </a:rPr>
              <a:t>Лоев</a:t>
            </a:r>
            <a:r>
              <a:rPr lang="ru-RU" sz="4800" b="1" dirty="0" smtClean="0">
                <a:latin typeface="Monotype Corsiva" pitchFamily="66" charset="0"/>
              </a:rPr>
              <a:t> Гомельской области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Белорусской ССР и принял активное участие в боях за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захват и удержание плацдарма, освободив близлежащие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населённые пункты Городок и Стародубка и отразив все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немецкие контратаки. В тех боях Рудаковым было лично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уничтожено несколько десятков солдат и офицеров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противника..Указом Президиума Верховного Совета СССР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от 15 января 1944 года младший лейтенант Александр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Рудаков был удостоен высокого звания Героя Советского 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Союза с вручением ордена Ленина и медали «Золотая</a:t>
            </a:r>
          </a:p>
          <a:p>
            <a:pPr>
              <a:buNone/>
            </a:pPr>
            <a:r>
              <a:rPr lang="ru-RU" sz="4800" b="1" dirty="0" smtClean="0">
                <a:latin typeface="Monotype Corsiva" pitchFamily="66" charset="0"/>
              </a:rPr>
              <a:t>Звезда». </a:t>
            </a:r>
          </a:p>
          <a:p>
            <a:pPr>
              <a:buNone/>
            </a:pPr>
            <a:r>
              <a:rPr lang="ru-RU" sz="4800" b="1" i="1" dirty="0" smtClean="0">
                <a:latin typeface="Monotype Corsiva" pitchFamily="66" charset="0"/>
              </a:rPr>
              <a:t>           </a:t>
            </a:r>
          </a:p>
          <a:p>
            <a:pPr>
              <a:buNone/>
            </a:pPr>
            <a:r>
              <a:rPr lang="ru-RU" sz="4800" b="1" i="1" dirty="0" smtClean="0"/>
              <a:t>                </a:t>
            </a:r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500958" y="404664"/>
            <a:ext cx="928694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4" name="Picture 2" descr="Рудаков Александр Павло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14356"/>
            <a:ext cx="2786082" cy="3357586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428604"/>
            <a:ext cx="857255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00562" y="-3126642"/>
            <a:ext cx="23574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2786059"/>
            <a:ext cx="264320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2800" b="1" i="1" dirty="0" smtClean="0"/>
              <a:t>Рудаков Александр   Павлович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FF0000"/>
                </a:solidFill>
              </a:rPr>
              <a:t>               </a:t>
            </a:r>
            <a:r>
              <a:rPr lang="ru-RU" sz="2400" b="1" i="1" dirty="0" smtClean="0">
                <a:solidFill>
                  <a:srgbClr val="FF0000"/>
                </a:solidFill>
              </a:rPr>
              <a:t>г.Бугульма</a:t>
            </a:r>
          </a:p>
          <a:p>
            <a:pPr>
              <a:buNone/>
            </a:pPr>
            <a:r>
              <a:rPr lang="ru-RU" sz="2000" b="1" i="1" dirty="0" smtClean="0"/>
              <a:t>  6.10.1912-14.02.1979</a:t>
            </a:r>
          </a:p>
        </p:txBody>
      </p:sp>
    </p:spTree>
    <p:extLst>
      <p:ext uri="{BB962C8B-B14F-4D97-AF65-F5344CB8AC3E}">
        <p14:creationId xmlns:p14="http://schemas.microsoft.com/office/powerpoint/2010/main" val="2421222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2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b="1" i="1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r>
              <a:rPr lang="ru-RU" sz="7200" i="1" dirty="0" smtClean="0">
                <a:solidFill>
                  <a:schemeClr val="tx1"/>
                </a:solidFill>
                <a:latin typeface="Monotype Corsiva" pitchFamily="66" charset="0"/>
              </a:rPr>
              <a:t>Особое </a:t>
            </a:r>
            <a:r>
              <a:rPr lang="ru-RU" sz="7200" i="1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при освобождении Крыма. 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b="1" i="1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b="1" i="1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1944 года ему присвоено звание Героя Советского Союза</a:t>
            </a:r>
            <a:r>
              <a:rPr lang="ru-RU" sz="7200" b="1" i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i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i="1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i="1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i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i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i="1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i="1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i="1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i="1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57166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301532"/>
            <a:ext cx="707197" cy="1322947"/>
          </a:xfrm>
          <a:prstGeom prst="rect">
            <a:avLst/>
          </a:prstGeom>
        </p:spPr>
      </p:pic>
      <p:pic>
        <p:nvPicPr>
          <p:cNvPr id="7" name="Picture 2" descr="Петухов Игнатий Павлович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57166"/>
            <a:ext cx="3000396" cy="385765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3244334"/>
            <a:ext cx="33575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+mj-lt"/>
              </a:rPr>
              <a:t>             </a:t>
            </a:r>
          </a:p>
          <a:p>
            <a:endParaRPr lang="ru-RU" sz="2000" b="1" i="1" dirty="0" smtClean="0">
              <a:latin typeface="+mj-lt"/>
            </a:endParaRPr>
          </a:p>
          <a:p>
            <a:endParaRPr lang="ru-RU" sz="2000" b="1" i="1" dirty="0" smtClean="0">
              <a:latin typeface="+mj-lt"/>
            </a:endParaRPr>
          </a:p>
          <a:p>
            <a:pPr algn="ctr"/>
            <a:r>
              <a:rPr lang="ru-RU" sz="2000" b="1" i="1" dirty="0" smtClean="0">
                <a:latin typeface="+mj-lt"/>
              </a:rPr>
              <a:t>              </a:t>
            </a:r>
          </a:p>
          <a:p>
            <a:pPr algn="ctr"/>
            <a:r>
              <a:rPr lang="ru-RU" sz="2800" b="1" i="1" dirty="0" smtClean="0"/>
              <a:t>Петухов</a:t>
            </a:r>
            <a:r>
              <a:rPr lang="ru-RU" sz="2800" i="1" dirty="0" smtClean="0"/>
              <a:t> </a:t>
            </a:r>
            <a:r>
              <a:rPr lang="ru-RU" sz="2800" b="1" i="1" smtClean="0"/>
              <a:t>Игнатий Павлович,</a:t>
            </a:r>
            <a:endParaRPr lang="ru-RU" sz="2800" b="1" i="1" dirty="0" smtClean="0"/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Рыбнослободский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р-н,с.Масловка</a:t>
            </a:r>
            <a:r>
              <a:rPr lang="ru-RU" sz="2400" b="1" i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000" b="1" i="1" dirty="0" smtClean="0"/>
              <a:t>27.12.1914-05.05.1950.</a:t>
            </a:r>
          </a:p>
          <a:p>
            <a:endParaRPr lang="ru-RU" sz="20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928802"/>
            <a:ext cx="32861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Monotype Corsiva" pitchFamily="66" charset="0"/>
                <a:cs typeface="Mongolian Baiti" pitchFamily="66" charset="0"/>
              </a:rPr>
              <a:t>За «образцовое выполнение боевых заданий командования на фронте борьбы с немецкими захватчиками и проявленные при этом мужество и героизм» капитан Игнатий Петухов был удостоен высокого звания Героя Советского Союза с вручением ордена Ленина и медали «Золотая звезда» за номером 2374. Был также награждён орденами Красного </a:t>
            </a:r>
            <a:r>
              <a:rPr lang="ru-RU" i="1" dirty="0" err="1" smtClean="0">
                <a:latin typeface="Monotype Corsiva" pitchFamily="66" charset="0"/>
                <a:cs typeface="Mongolian Baiti" pitchFamily="66" charset="0"/>
              </a:rPr>
              <a:t>Знамени,Отечественной</a:t>
            </a:r>
            <a:r>
              <a:rPr lang="ru-RU" i="1" dirty="0" smtClean="0">
                <a:latin typeface="Monotype Corsiva" pitchFamily="66" charset="0"/>
                <a:cs typeface="Mongolian Baiti" pitchFamily="66" charset="0"/>
              </a:rPr>
              <a:t> войны 1-й и 2-й степеней, рядом медалей.</a:t>
            </a:r>
            <a:endParaRPr lang="ru-RU" i="1" dirty="0">
              <a:latin typeface="Monotype Corsiva" pitchFamily="66" charset="0"/>
              <a:cs typeface="Mongolian Bait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3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sz="2800" b="1" i="1" dirty="0" smtClean="0"/>
              <a:t>            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r>
              <a:rPr lang="ru-RU" sz="4500" b="1" i="1" dirty="0" smtClean="0"/>
              <a:t>                Пискунов</a:t>
            </a:r>
            <a:r>
              <a:rPr lang="ru-RU" sz="4500" dirty="0" smtClean="0"/>
              <a:t> </a:t>
            </a:r>
          </a:p>
          <a:p>
            <a:pPr>
              <a:buNone/>
            </a:pPr>
            <a:r>
              <a:rPr lang="ru-RU" sz="4500" b="1" i="1" dirty="0" smtClean="0"/>
              <a:t>    Василий</a:t>
            </a:r>
            <a:r>
              <a:rPr lang="ru-RU" sz="4500" i="1" dirty="0" smtClean="0"/>
              <a:t> </a:t>
            </a:r>
            <a:r>
              <a:rPr lang="ru-RU" sz="4500" b="1" i="1" dirty="0" smtClean="0"/>
              <a:t>Григорьевич,</a:t>
            </a:r>
            <a:r>
              <a:rPr lang="ru-RU" sz="3300" i="1" dirty="0" smtClean="0"/>
              <a:t> </a:t>
            </a:r>
            <a:endParaRPr lang="ru-RU" sz="3300" dirty="0" smtClean="0"/>
          </a:p>
          <a:p>
            <a:pPr>
              <a:buNone/>
            </a:pPr>
            <a:r>
              <a:rPr lang="ru-RU" sz="3800" b="1" i="1" dirty="0" smtClean="0">
                <a:solidFill>
                  <a:srgbClr val="FF0000"/>
                </a:solidFill>
              </a:rPr>
              <a:t>        Менделеевский р-н,</a:t>
            </a:r>
          </a:p>
          <a:p>
            <a:pPr>
              <a:buNone/>
            </a:pPr>
            <a:r>
              <a:rPr lang="ru-RU" sz="3800" b="1" i="1" dirty="0" smtClean="0">
                <a:solidFill>
                  <a:srgbClr val="FF0000"/>
                </a:solidFill>
              </a:rPr>
              <a:t>            с.Тихие Горы</a:t>
            </a:r>
          </a:p>
          <a:p>
            <a:pPr>
              <a:buNone/>
            </a:pPr>
            <a:r>
              <a:rPr lang="ru-RU" sz="2000" b="1" i="1" dirty="0" smtClean="0"/>
              <a:t>       </a:t>
            </a:r>
          </a:p>
          <a:p>
            <a:pPr>
              <a:buNone/>
            </a:pPr>
            <a:r>
              <a:rPr lang="ru-RU" dirty="0" smtClean="0"/>
              <a:t>           28.02.1919 - 16.11.1994 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400" b="1" i="1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372520"/>
            <a:ext cx="3639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91138" name="Picture 2" descr="Пискунов Василий Григорь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57166"/>
            <a:ext cx="2857520" cy="3500462"/>
          </a:xfrm>
          <a:prstGeom prst="rect">
            <a:avLst/>
          </a:prstGeom>
          <a:noFill/>
        </p:spPr>
      </p:pic>
      <p:pic>
        <p:nvPicPr>
          <p:cNvPr id="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57166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57752" y="1785926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Monotype Corsiva" pitchFamily="66" charset="0"/>
                <a:cs typeface="Calibri" pitchFamily="34" charset="0"/>
              </a:rPr>
              <a:t>Участвовал в штурмовых налетах при взятии г. Мелитополя. Когда летчика Василия Пискунова представили к званию Героя Советского Союза, описание его подвигов едва уместилось на пяти машинописных листах. Только за один день группа из шести Ил-2 во главе с Пискуновым произвела 150 атак! Уничтожили 12 самоходок, 10 минометов, четыре склада с боеприпасами, две батареи и около 250 солдат и офицеров противника. Личный рекорд Пискунова — 27 самолетов, сбитых в воздухе. А сколько было подбито на аэродромах, герой просто не помнил. </a:t>
            </a:r>
            <a:r>
              <a:rPr lang="ru-RU" sz="1600" b="1" dirty="0" smtClean="0">
                <a:latin typeface="Monotype Corsiva" pitchFamily="66" charset="0"/>
                <a:cs typeface="Calibri" pitchFamily="34" charset="0"/>
              </a:rPr>
              <a:t>Указом Президиума Верховного Совета СССР от 13 апреля 1944 года Пискунову Василию Григорьевичу присвоено звание Героя Советского Союза.</a:t>
            </a:r>
            <a:endParaRPr lang="ru-RU" sz="1600" b="1" dirty="0">
              <a:latin typeface="Monotype Corsiva" pitchFamily="66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2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2800" i="1" dirty="0" smtClean="0"/>
              <a:t>              </a:t>
            </a:r>
            <a:r>
              <a:rPr lang="ru-RU" sz="2800" b="1" i="1" dirty="0" smtClean="0"/>
              <a:t>Привалов </a:t>
            </a:r>
          </a:p>
          <a:p>
            <a:pPr>
              <a:buNone/>
            </a:pPr>
            <a:r>
              <a:rPr lang="ru-RU" sz="2800" b="1" i="1" dirty="0" smtClean="0"/>
              <a:t>    Дмитрий </a:t>
            </a:r>
            <a:r>
              <a:rPr lang="ru-RU" sz="2800" b="1" i="1" dirty="0" err="1" smtClean="0"/>
              <a:t>Карпович</a:t>
            </a:r>
            <a:r>
              <a:rPr lang="ru-RU" sz="2800" b="1" i="1" dirty="0" smtClean="0"/>
              <a:t>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       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Чистопольский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п.Будённовец</a:t>
            </a:r>
            <a:r>
              <a:rPr lang="ru-RU" sz="2400" b="1" i="1" dirty="0" smtClean="0">
                <a:solidFill>
                  <a:srgbClr val="FF0000"/>
                </a:solidFill>
              </a:rPr>
              <a:t> .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                </a:t>
            </a:r>
            <a:r>
              <a:rPr lang="ru-RU" sz="2000" dirty="0" smtClean="0"/>
              <a:t>1908-1.11.1943</a:t>
            </a:r>
          </a:p>
          <a:p>
            <a:pPr>
              <a:buNone/>
            </a:pP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252191" y="404127"/>
            <a:ext cx="3424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  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290408"/>
            <a:ext cx="1000132" cy="1304657"/>
          </a:xfrm>
          <a:prstGeom prst="rect">
            <a:avLst/>
          </a:prstGeom>
        </p:spPr>
      </p:pic>
      <p:pic>
        <p:nvPicPr>
          <p:cNvPr id="90114" name="Picture 2" descr="Привалов Дмитрий Карпо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28604"/>
            <a:ext cx="2714644" cy="3357586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57166"/>
            <a:ext cx="78581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57752" y="1714488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 </a:t>
            </a:r>
            <a:r>
              <a:rPr lang="ru-RU" sz="1600" dirty="0" smtClean="0">
                <a:latin typeface="Monotype Corsiva" pitchFamily="66" charset="0"/>
              </a:rPr>
              <a:t>На фронтах Великой Отечественной войны с сентября 1941, командир отделения взвода пешей разведки 957-го стрелкового полка (309-я стрелковая дивизия 40-й армии). В составе войск Юго-Западного и Воронежского фронтов принимал участие в оборонительных боях на рубежах рек Десна и Тим в </a:t>
            </a:r>
            <a:r>
              <a:rPr lang="ru-RU" sz="1600" dirty="0" err="1" smtClean="0">
                <a:latin typeface="Monotype Corsiva" pitchFamily="66" charset="0"/>
              </a:rPr>
              <a:t>Воронежско-Ворошиловградской</a:t>
            </a:r>
            <a:r>
              <a:rPr lang="ru-RU" sz="1600" dirty="0" smtClean="0">
                <a:latin typeface="Monotype Corsiva" pitchFamily="66" charset="0"/>
              </a:rPr>
              <a:t>  и </a:t>
            </a:r>
            <a:r>
              <a:rPr lang="ru-RU" sz="1600" dirty="0" err="1" smtClean="0">
                <a:latin typeface="Monotype Corsiva" pitchFamily="66" charset="0"/>
              </a:rPr>
              <a:t>Острогожско-Россошанской</a:t>
            </a:r>
            <a:r>
              <a:rPr lang="ru-RU" sz="1600" dirty="0" smtClean="0">
                <a:latin typeface="Monotype Corsiva" pitchFamily="66" charset="0"/>
              </a:rPr>
              <a:t>  операциях. Проявил героизм при форсировании реки Днепр в районе села </a:t>
            </a:r>
            <a:r>
              <a:rPr lang="ru-RU" sz="1600" dirty="0" err="1" smtClean="0">
                <a:latin typeface="Monotype Corsiva" pitchFamily="66" charset="0"/>
              </a:rPr>
              <a:t>Балыко-Щучинка</a:t>
            </a:r>
            <a:r>
              <a:rPr lang="ru-RU" sz="1600" dirty="0" smtClean="0">
                <a:latin typeface="Monotype Corsiva" pitchFamily="66" charset="0"/>
              </a:rPr>
              <a:t> (</a:t>
            </a:r>
            <a:r>
              <a:rPr lang="ru-RU" sz="1600" dirty="0" err="1" smtClean="0">
                <a:latin typeface="Monotype Corsiva" pitchFamily="66" charset="0"/>
              </a:rPr>
              <a:t>Кагарлыкский</a:t>
            </a:r>
            <a:r>
              <a:rPr lang="ru-RU" sz="1600" dirty="0" smtClean="0">
                <a:latin typeface="Monotype Corsiva" pitchFamily="66" charset="0"/>
              </a:rPr>
              <a:t> район Киевской области): 24 сентября 1943 во главе группы бойцов одним из первых преодолел реку, участвовал в захвате плацдарма на правом берегу и в отражении контратак противника во время боя, был дважды ранен. Награждён медалью. </a:t>
            </a:r>
          </a:p>
        </p:txBody>
      </p:sp>
    </p:spTree>
    <p:extLst>
      <p:ext uri="{BB962C8B-B14F-4D97-AF65-F5344CB8AC3E}">
        <p14:creationId xmlns:p14="http://schemas.microsoft.com/office/powerpoint/2010/main" val="426058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357166"/>
            <a:ext cx="1000132" cy="1243034"/>
          </a:xfrm>
          <a:prstGeom prst="rect">
            <a:avLst/>
          </a:prstGeom>
        </p:spPr>
      </p:pic>
      <p:pic>
        <p:nvPicPr>
          <p:cNvPr id="89090" name="Picture 2" descr="Просвирнин Михаил Андреевич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1071538" y="500042"/>
            <a:ext cx="2857520" cy="34290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3500438"/>
            <a:ext cx="250032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/>
          </a:p>
          <a:p>
            <a:r>
              <a:rPr lang="ru-RU" sz="2800" b="1" i="1" dirty="0" err="1" smtClean="0"/>
              <a:t>Просвирнин</a:t>
            </a:r>
            <a:endParaRPr lang="ru-RU" sz="2800" b="1" i="1" dirty="0" smtClean="0"/>
          </a:p>
          <a:p>
            <a:r>
              <a:rPr lang="ru-RU" sz="2800" b="1" i="1" dirty="0" smtClean="0"/>
              <a:t>Михаил Андреевич</a:t>
            </a:r>
          </a:p>
          <a:p>
            <a:r>
              <a:rPr lang="ru-RU" sz="2400" b="1" i="1" dirty="0" err="1" smtClean="0">
                <a:solidFill>
                  <a:srgbClr val="FF0000"/>
                </a:solidFill>
              </a:rPr>
              <a:t>Мамадышский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с.Соколка.</a:t>
            </a:r>
          </a:p>
          <a:p>
            <a:r>
              <a:rPr lang="ru-RU" sz="2000" b="1" i="1" dirty="0" smtClean="0"/>
              <a:t>26.07.1912-5.09.1973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357166"/>
            <a:ext cx="18573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9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1" y="357166"/>
            <a:ext cx="928694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00628" y="1928802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/>
            <a:r>
              <a:rPr lang="ru-RU" dirty="0" smtClean="0"/>
              <a:t>  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1785926"/>
            <a:ext cx="335758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1400" b="1" dirty="0" smtClean="0">
                <a:latin typeface="Monotype Corsiva" pitchFamily="66" charset="0"/>
              </a:rPr>
              <a:t>На фронтах Великой Отечественной войны с октября 1941, командир сапёрного отделения 7-й гвардейской механизированной бригады (3-й гвардейский механизированный корпус 47-й армии). В составе войск Кавказского, Крымского, Воронежского, 1-го Украинского и 1-го Белорусского фронтов принимал участие в наступательных и оборонительных боях на Керченском полуострове  в битве за Кавказ  в </a:t>
            </a:r>
            <a:r>
              <a:rPr lang="ru-RU" sz="1400" b="1" dirty="0" err="1" smtClean="0">
                <a:latin typeface="Monotype Corsiva" pitchFamily="66" charset="0"/>
              </a:rPr>
              <a:t>Белгородско-Харьковской</a:t>
            </a:r>
            <a:r>
              <a:rPr lang="ru-RU" sz="1400" b="1" dirty="0" smtClean="0">
                <a:latin typeface="Monotype Corsiva" pitchFamily="66" charset="0"/>
              </a:rPr>
              <a:t> , </a:t>
            </a:r>
            <a:r>
              <a:rPr lang="ru-RU" sz="1400" b="1" dirty="0" err="1" smtClean="0">
                <a:latin typeface="Monotype Corsiva" pitchFamily="66" charset="0"/>
              </a:rPr>
              <a:t>Люблин-Брестской</a:t>
            </a:r>
            <a:r>
              <a:rPr lang="ru-RU" sz="1400" b="1" dirty="0" smtClean="0">
                <a:latin typeface="Monotype Corsiva" pitchFamily="66" charset="0"/>
              </a:rPr>
              <a:t> и </a:t>
            </a:r>
            <a:r>
              <a:rPr lang="ru-RU" sz="1400" b="1" dirty="0" err="1" smtClean="0">
                <a:latin typeface="Monotype Corsiva" pitchFamily="66" charset="0"/>
              </a:rPr>
              <a:t>Варшавско-Познанской</a:t>
            </a:r>
            <a:r>
              <a:rPr lang="ru-RU" sz="1400" b="1" dirty="0" smtClean="0">
                <a:latin typeface="Monotype Corsiva" pitchFamily="66" charset="0"/>
              </a:rPr>
              <a:t> наступательных операциях. Проявил героизм при форсировании реки Днепр в районе села Селище .28 сентября 1943 одним из первых переправился через реку, участвовал в отражении контратак противника и минировании подступов к захваченному плацдарму. На минах, установленных Просвириным., подорвалось 5 вражеских танков. Награждён орденами Ленина, медалями.</a:t>
            </a:r>
            <a:endParaRPr lang="ru-RU" sz="14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9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785794"/>
            <a:ext cx="1785950" cy="28575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lnSpcReduction="1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sz="2800" b="1" i="1" dirty="0" smtClean="0"/>
              <a:t>              </a:t>
            </a:r>
          </a:p>
          <a:p>
            <a:pPr>
              <a:buNone/>
            </a:pPr>
            <a:r>
              <a:rPr lang="ru-RU" sz="2800" b="1" i="1" dirty="0" smtClean="0"/>
              <a:t>          </a:t>
            </a:r>
          </a:p>
          <a:p>
            <a:pPr>
              <a:buNone/>
            </a:pPr>
            <a:r>
              <a:rPr lang="ru-RU" sz="2800" b="1" i="1" dirty="0" smtClean="0"/>
              <a:t>            Рахимов </a:t>
            </a:r>
          </a:p>
          <a:p>
            <a:pPr>
              <a:buNone/>
            </a:pPr>
            <a:r>
              <a:rPr lang="ru-RU" sz="2800" b="1" i="1" dirty="0" err="1" smtClean="0"/>
              <a:t>Бакый</a:t>
            </a:r>
            <a:r>
              <a:rPr lang="ru-RU" sz="2800" b="1" i="1" dirty="0" smtClean="0"/>
              <a:t> </a:t>
            </a:r>
            <a:r>
              <a:rPr lang="ru-RU" sz="2800" b="1" i="1" dirty="0" err="1" smtClean="0"/>
              <a:t>Сибгатуллович</a:t>
            </a:r>
            <a:r>
              <a:rPr lang="ru-RU" sz="2800" i="1" dirty="0" smtClean="0"/>
              <a:t>.</a:t>
            </a:r>
          </a:p>
          <a:p>
            <a:pPr>
              <a:buNone/>
            </a:pPr>
            <a:r>
              <a:rPr lang="ru-RU" sz="2400" b="1" i="1" dirty="0" err="1" smtClean="0">
                <a:solidFill>
                  <a:srgbClr val="FF0000"/>
                </a:solidFill>
              </a:rPr>
              <a:t>Балтасинский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р-н,с.Киябаш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b="1" i="1" dirty="0" smtClean="0"/>
              <a:t>1913-3.03.1940.</a:t>
            </a:r>
            <a:endParaRPr lang="ru-RU" sz="2000" b="1" i="1" dirty="0"/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500958" y="357166"/>
            <a:ext cx="928694" cy="124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6" name="Picture 2" descr="Рахимов Бак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85728"/>
            <a:ext cx="3143272" cy="4000528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428604"/>
            <a:ext cx="78581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43438" y="1785926"/>
            <a:ext cx="38576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Monotype Corsiva" pitchFamily="66" charset="0"/>
              </a:rPr>
              <a:t>Участник советско-финляндской войны 1939-40 годов. Особо отличился </a:t>
            </a:r>
            <a:r>
              <a:rPr lang="ru-RU" sz="1600" b="1" dirty="0" err="1" smtClean="0">
                <a:latin typeface="Monotype Corsiva" pitchFamily="66" charset="0"/>
              </a:rPr>
              <a:t>отличился</a:t>
            </a:r>
            <a:r>
              <a:rPr lang="ru-RU" sz="1600" b="1" dirty="0" smtClean="0">
                <a:latin typeface="Monotype Corsiva" pitchFamily="66" charset="0"/>
              </a:rPr>
              <a:t> в бою 22 февраля 1940 года в районе острова </a:t>
            </a:r>
            <a:r>
              <a:rPr lang="ru-RU" sz="1600" b="1" dirty="0" err="1" smtClean="0">
                <a:latin typeface="Monotype Corsiva" pitchFamily="66" charset="0"/>
              </a:rPr>
              <a:t>Койвисто-Бьерке</a:t>
            </a:r>
            <a:r>
              <a:rPr lang="ru-RU" sz="1600" b="1" dirty="0" smtClean="0">
                <a:latin typeface="Monotype Corsiva" pitchFamily="66" charset="0"/>
              </a:rPr>
              <a:t> (Большой Березовый). В составе разведывательной группы Рахимов проделал проходы в проволочном заграждении. Красноармеец Рахимов был ранен, но продолжал вести бой, вызвав огонь на себя, что позволило остальным бойцам окружить дот и взорвать его. </a:t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>Указом Президиума Верховного Совета СССР от 21 марта 1940 года за образцовое выполнение боевых заданий командования на фронте борьбы с финской белогвардейщиной и проявленные при этом отвагу и геройство, красноармейцу Рахимову </a:t>
            </a:r>
            <a:r>
              <a:rPr lang="ru-RU" sz="1600" b="1" dirty="0" err="1" smtClean="0">
                <a:latin typeface="Monotype Corsiva" pitchFamily="66" charset="0"/>
              </a:rPr>
              <a:t>Бакию</a:t>
            </a:r>
            <a:r>
              <a:rPr lang="ru-RU" sz="1600" b="1" dirty="0" smtClean="0">
                <a:latin typeface="Monotype Corsiva" pitchFamily="66" charset="0"/>
              </a:rPr>
              <a:t> присвоено звание Героя Советского Союза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5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Подвиг 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                  героя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800" b="1" i="1" dirty="0" smtClean="0"/>
              <a:t>            </a:t>
            </a:r>
          </a:p>
          <a:p>
            <a:pPr>
              <a:buNone/>
            </a:pPr>
            <a:r>
              <a:rPr lang="ru-RU" sz="2800" b="1" i="1" dirty="0" smtClean="0"/>
              <a:t>           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               Родионов</a:t>
            </a:r>
          </a:p>
          <a:p>
            <a:pPr>
              <a:buNone/>
            </a:pPr>
            <a:r>
              <a:rPr lang="ru-RU" sz="2800" b="1" i="1" dirty="0" smtClean="0"/>
              <a:t>     Пётр Зиновьевич</a:t>
            </a:r>
          </a:p>
          <a:p>
            <a:pPr>
              <a:buNone/>
            </a:pPr>
            <a:r>
              <a:rPr lang="ru-RU" sz="2400" b="1" i="1" dirty="0" err="1" smtClean="0">
                <a:solidFill>
                  <a:srgbClr val="FF0000"/>
                </a:solidFill>
              </a:rPr>
              <a:t>Тетюшский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р-н,с.Кадышево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b="1" i="1" dirty="0" smtClean="0"/>
              <a:t>          26.04.1923-26.06.1973</a:t>
            </a:r>
            <a:endParaRPr lang="ru-RU" sz="2000" b="1" i="1" dirty="0"/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286644" y="404664"/>
            <a:ext cx="1071570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2" name="Picture 2" descr="Родионов Пётр Зиновь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00042"/>
            <a:ext cx="3071834" cy="3714776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3" y="428604"/>
            <a:ext cx="857256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86314" y="1928802"/>
            <a:ext cx="36433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Monotype Corsiva" pitchFamily="66" charset="0"/>
              </a:rPr>
              <a:t>В Советской Армии и на фронте с 1942 года. Член КПСС с 1944 года. Старший разведчик батареи 254-го минометного полка (27-я минометная бригада, 5-я гвардейская артиллерийская дивизия прорыва, 2-й Украинский фронт) сержант Родионов в ночь на 9 октября 1944 года с рацией одним из первых на бревне переправился через реку Тиса в районе деревни </a:t>
            </a:r>
            <a:r>
              <a:rPr lang="ru-RU" sz="1600" b="1" dirty="0" err="1" smtClean="0">
                <a:latin typeface="Monotype Corsiva" pitchFamily="66" charset="0"/>
              </a:rPr>
              <a:t>Эллеш</a:t>
            </a:r>
            <a:r>
              <a:rPr lang="ru-RU" sz="1600" b="1" dirty="0" smtClean="0">
                <a:latin typeface="Monotype Corsiva" pitchFamily="66" charset="0"/>
              </a:rPr>
              <a:t> (Венгрия), подполз к первой траншее противника и забросал ее гранатами. С начала боя засекал огневые точки гитлеровцев и передавал их координаты, затем корректировал огонь батареи, которая обеспечивала форсирование реки стрелковыми подразделениями. Звание Героя Советского Союза Петру Зиновьевичу присвоено 24 марта 1945 года. 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742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         </a:t>
            </a:r>
            <a:r>
              <a:rPr lang="ru-RU" sz="3600" b="1" i="1" dirty="0" smtClean="0">
                <a:solidFill>
                  <a:srgbClr val="FF0000"/>
                </a:solidFill>
              </a:rPr>
              <a:t>Подвиг 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                  героя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800" b="1" i="1" dirty="0" smtClean="0"/>
              <a:t>           </a:t>
            </a:r>
          </a:p>
          <a:p>
            <a:pPr>
              <a:buNone/>
            </a:pPr>
            <a:r>
              <a:rPr lang="ru-RU" sz="2800" b="1" i="1" dirty="0" smtClean="0"/>
              <a:t>              Романов</a:t>
            </a:r>
            <a:endParaRPr lang="ru-RU" sz="2800" i="1" dirty="0" smtClean="0"/>
          </a:p>
          <a:p>
            <a:pPr>
              <a:buNone/>
            </a:pPr>
            <a:r>
              <a:rPr lang="ru-RU" sz="2800" b="1" i="1" dirty="0" smtClean="0"/>
              <a:t>Григорий Григорьевич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   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Аксубаевский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     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с.Кривоозерки</a:t>
            </a:r>
            <a:r>
              <a:rPr lang="ru-RU" sz="2400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2000" b="1" i="1" dirty="0" smtClean="0"/>
              <a:t>        23.09.1907-28.06.1987.</a:t>
            </a:r>
            <a:endParaRPr lang="ru-RU" sz="2000" i="1" dirty="0"/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215206" y="404664"/>
            <a:ext cx="1071570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18" name="Picture 2" descr="Романов Григорий Григорь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571480"/>
            <a:ext cx="2571768" cy="3500462"/>
          </a:xfrm>
          <a:prstGeom prst="rect">
            <a:avLst/>
          </a:prstGeom>
          <a:noFill/>
        </p:spPr>
      </p:pic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3" y="428604"/>
            <a:ext cx="857256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14876" y="1785926"/>
            <a:ext cx="371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Monotype Corsiva" pitchFamily="66" charset="0"/>
              </a:rPr>
              <a:t>С мая  1942 года - на фронтах Великой Отечественной войны. В боях был ранен.</a:t>
            </a:r>
          </a:p>
          <a:p>
            <a:r>
              <a:rPr lang="ru-RU" sz="1600" b="1" dirty="0" smtClean="0">
                <a:latin typeface="Monotype Corsiva" pitchFamily="66" charset="0"/>
              </a:rPr>
              <a:t>К октябрю 1944 года гвардии старший лейтенант Григорий Романов командовал огневым взводом 128-го гвардейского стрелкового полка 44-й гвардейской стрелковой дивизии 65-й армии 1-го Белорусского фронта. Отличился во время освобождения Польши. </a:t>
            </a:r>
          </a:p>
          <a:p>
            <a:r>
              <a:rPr lang="ru-RU" sz="1600" b="1" dirty="0" smtClean="0">
                <a:latin typeface="Monotype Corsiva" pitchFamily="66" charset="0"/>
              </a:rPr>
              <a:t>Указом Президиума Верховного Совета СССР от 21 февраля 1945 года за «образцовое выполнение боевых заданий командования на фронте борьбы с немецкими захватчиками и проявленные при этом мужество и героизм» гвардии старший лейтенант Григорий Романов был удостоен высокого звания Героя Советского Союза с вручением ордена Ленина и медали «Золотая Звезда» за номером 5998.</a:t>
            </a:r>
            <a:endParaRPr lang="ru-RU" sz="16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995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709</Words>
  <Application>Microsoft Office PowerPoint</Application>
  <PresentationFormat>Экран (4:3)</PresentationFormat>
  <Paragraphs>130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Mongolian Baiti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                    Подвиг                   героя</vt:lpstr>
      <vt:lpstr>Презентация PowerPoint</vt:lpstr>
      <vt:lpstr> Подвиг  героя </vt:lpstr>
      <vt:lpstr>                  Подвиг                    героя</vt:lpstr>
      <vt:lpstr>                 Подвиг                     героя</vt:lpstr>
      <vt:lpstr>                   Подвиг                     героя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40</cp:revision>
  <cp:lastPrinted>2020-01-29T07:13:06Z</cp:lastPrinted>
  <dcterms:created xsi:type="dcterms:W3CDTF">2020-01-29T06:14:22Z</dcterms:created>
  <dcterms:modified xsi:type="dcterms:W3CDTF">2020-05-04T04:49:16Z</dcterms:modified>
</cp:coreProperties>
</file>